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3196" autoAdjust="0"/>
  </p:normalViewPr>
  <p:slideViewPr>
    <p:cSldViewPr snapToGrid="0">
      <p:cViewPr varScale="1">
        <p:scale>
          <a:sx n="61" d="100"/>
          <a:sy n="61" d="100"/>
        </p:scale>
        <p:origin x="1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5BD7F-3FDF-4069-ADBA-89B9D2E4B9CF}" type="datetimeFigureOut">
              <a:rPr lang="nl-NL" smtClean="0"/>
              <a:t>4-2-2021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1F80C-32A6-4251-8664-507B054E72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4124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nl-NL" dirty="0"/>
              <a:t>6VWO</a:t>
            </a:r>
          </a:p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E1F80C-32A6-4251-8664-507B054E7246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873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E1F80C-32A6-4251-8664-507B054E7246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051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- Keuzevak, verplicht bij NT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E1F80C-32A6-4251-8664-507B054E7246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9800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nl-NL" dirty="0"/>
              <a:t>Visual basic hoofdzakelijk, programmeertaal</a:t>
            </a:r>
          </a:p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E1F80C-32A6-4251-8664-507B054E7246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5033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 Niet:</a:t>
            </a:r>
          </a:p>
          <a:p>
            <a:pPr marL="171450" indent="-171450">
              <a:buFontTx/>
              <a:buChar char="-"/>
            </a:pPr>
            <a:r>
              <a:rPr lang="nl-NL" dirty="0"/>
              <a:t>Docent zit niet achter je aan.</a:t>
            </a:r>
          </a:p>
          <a:p>
            <a:pPr marL="171450" indent="-171450">
              <a:buFontTx/>
              <a:buChar char="-"/>
            </a:pPr>
            <a:r>
              <a:rPr lang="nl-NL" dirty="0"/>
              <a:t>Zelf willen leren</a:t>
            </a:r>
          </a:p>
          <a:p>
            <a:pPr marL="171450" indent="-171450">
              <a:buFontTx/>
              <a:buChar char="-"/>
            </a:pPr>
            <a:r>
              <a:rPr lang="nl-NL" dirty="0"/>
              <a:t>Logica, goed gecombineerd met </a:t>
            </a:r>
            <a:r>
              <a:rPr lang="nl-NL" dirty="0" err="1"/>
              <a:t>WisB</a:t>
            </a:r>
            <a:r>
              <a:rPr lang="nl-NL" dirty="0"/>
              <a:t>, maar hoeft niet (manier van denken)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E1F80C-32A6-4251-8664-507B054E7246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9226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E1F80C-32A6-4251-8664-507B054E7246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316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Vragen?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E1F80C-32A6-4251-8664-507B054E7246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1719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91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516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9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735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32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91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90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8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12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77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93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7606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0jNiSHojC4&amp;feature=youtu.be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0jNiSHojC4?feature=oembed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.velthausz@zuyderzeelyceum.n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trazc.nl/vakken/informatica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3" descr="Afbeelding met elektronica, circuit&#10;&#10;Automatisch gegenereerde beschrijving">
            <a:extLst>
              <a:ext uri="{FF2B5EF4-FFF2-40B4-BE49-F238E27FC236}">
                <a16:creationId xmlns:a16="http://schemas.microsoft.com/office/drawing/2014/main" id="{14E8E20F-9C95-4F3E-A7BC-85A14E22EF4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423" b="9307"/>
          <a:stretch/>
        </p:blipFill>
        <p:spPr>
          <a:xfrm>
            <a:off x="20" y="-1"/>
            <a:ext cx="12191980" cy="6858001"/>
          </a:xfrm>
          <a:custGeom>
            <a:avLst/>
            <a:gdLst/>
            <a:ahLst/>
            <a:cxnLst/>
            <a:rect l="l" t="t" r="r" b="b"/>
            <a:pathLst>
              <a:path w="12191999" h="6857999">
                <a:moveTo>
                  <a:pt x="0" y="0"/>
                </a:moveTo>
                <a:lnTo>
                  <a:pt x="12191999" y="0"/>
                </a:lnTo>
                <a:lnTo>
                  <a:pt x="12191999" y="6857999"/>
                </a:lnTo>
                <a:lnTo>
                  <a:pt x="4628129" y="6857999"/>
                </a:lnTo>
                <a:lnTo>
                  <a:pt x="4734519" y="6819371"/>
                </a:lnTo>
                <a:cubicBezTo>
                  <a:pt x="4938119" y="6741181"/>
                  <a:pt x="5132935" y="6652933"/>
                  <a:pt x="5315781" y="6551721"/>
                </a:cubicBezTo>
                <a:cubicBezTo>
                  <a:pt x="6619811" y="5830059"/>
                  <a:pt x="6364610" y="4934281"/>
                  <a:pt x="6058656" y="3948664"/>
                </a:cubicBezTo>
                <a:cubicBezTo>
                  <a:pt x="5601502" y="2476708"/>
                  <a:pt x="4958009" y="1222984"/>
                  <a:pt x="2540911" y="827627"/>
                </a:cubicBezTo>
                <a:cubicBezTo>
                  <a:pt x="1760946" y="699982"/>
                  <a:pt x="986522" y="591203"/>
                  <a:pt x="238021" y="541759"/>
                </a:cubicBezTo>
                <a:lnTo>
                  <a:pt x="0" y="529223"/>
                </a:lnTo>
                <a:close/>
              </a:path>
            </a:pathLst>
          </a:cu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B2B1500-BB55-471C-8A9E-67288297EC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9224"/>
            <a:ext cx="6305549" cy="6328777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045E22C-A99D-41BB-AF14-EF1B1E745A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6525"/>
            <a:ext cx="6130391" cy="672147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3EB7797-4A39-4FAD-8F94-2F1F5A4D6D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9195" y="4286249"/>
            <a:ext cx="4572000" cy="1524000"/>
          </a:xfrm>
        </p:spPr>
        <p:txBody>
          <a:bodyPr anchor="b">
            <a:normAutofit/>
          </a:bodyPr>
          <a:lstStyle/>
          <a:p>
            <a:pPr algn="l"/>
            <a:r>
              <a:rPr lang="nl-NL" noProof="1"/>
              <a:t>Op het Zuyderzee Lyceum Emmeloord</a:t>
            </a:r>
          </a:p>
          <a:p>
            <a:pPr algn="l"/>
            <a:endParaRPr lang="nl-NL" noProof="1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0BD832F-1F25-46AB-B723-DF0A8775E4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9195" y="2089650"/>
            <a:ext cx="4572000" cy="2286000"/>
          </a:xfrm>
        </p:spPr>
        <p:txBody>
          <a:bodyPr>
            <a:normAutofit/>
          </a:bodyPr>
          <a:lstStyle/>
          <a:p>
            <a:pPr algn="l"/>
            <a:r>
              <a:rPr lang="nl-NL" sz="4400" dirty="0"/>
              <a:t>Informatica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6CC40F74-DE7C-4052-AC7C-C56BBFC7475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1618"/>
            <a:ext cx="1289857" cy="128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66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BC07D99C-1492-41D2-A23E-59EB6C8AC40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198" r="16393" b="-1"/>
          <a:stretch/>
        </p:blipFill>
        <p:spPr>
          <a:xfrm>
            <a:off x="6613174" y="10"/>
            <a:ext cx="5578824" cy="6028246"/>
          </a:xfrm>
          <a:custGeom>
            <a:avLst/>
            <a:gdLst/>
            <a:ahLst/>
            <a:cxnLst/>
            <a:rect l="l" t="t" r="r" b="b"/>
            <a:pathLst>
              <a:path w="5578824" h="6028256">
                <a:moveTo>
                  <a:pt x="1681218" y="0"/>
                </a:moveTo>
                <a:lnTo>
                  <a:pt x="5578824" y="0"/>
                </a:lnTo>
                <a:lnTo>
                  <a:pt x="5578824" y="5760161"/>
                </a:lnTo>
                <a:lnTo>
                  <a:pt x="5441231" y="5804042"/>
                </a:lnTo>
                <a:cubicBezTo>
                  <a:pt x="5079089" y="5907589"/>
                  <a:pt x="4674877" y="5944442"/>
                  <a:pt x="4253224" y="5980388"/>
                </a:cubicBezTo>
                <a:cubicBezTo>
                  <a:pt x="2813852" y="6102970"/>
                  <a:pt x="1551586" y="6071494"/>
                  <a:pt x="837278" y="4877588"/>
                </a:cubicBezTo>
                <a:cubicBezTo>
                  <a:pt x="529862" y="4363935"/>
                  <a:pt x="255162" y="3847185"/>
                  <a:pt x="109626" y="3329255"/>
                </a:cubicBezTo>
                <a:cubicBezTo>
                  <a:pt x="-35907" y="2811325"/>
                  <a:pt x="-52277" y="2292214"/>
                  <a:pt x="156962" y="1773839"/>
                </a:cubicBezTo>
                <a:cubicBezTo>
                  <a:pt x="296494" y="1428108"/>
                  <a:pt x="536161" y="1082881"/>
                  <a:pt x="904890" y="738354"/>
                </a:cubicBezTo>
                <a:cubicBezTo>
                  <a:pt x="1036690" y="615181"/>
                  <a:pt x="1169968" y="488910"/>
                  <a:pt x="1304592" y="360545"/>
                </a:cubicBezTo>
                <a:close/>
              </a:path>
            </a:pathLst>
          </a:custGeom>
        </p:spPr>
      </p:pic>
      <p:sp>
        <p:nvSpPr>
          <p:cNvPr id="8" name="Freeform: Shape 10">
            <a:extLst>
              <a:ext uri="{FF2B5EF4-FFF2-40B4-BE49-F238E27FC236}">
                <a16:creationId xmlns:a16="http://schemas.microsoft.com/office/drawing/2014/main" id="{3362A0EA-3E81-4464-94B8-70BE5870ED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87883" y="0"/>
            <a:ext cx="5704117" cy="6096000"/>
          </a:xfrm>
          <a:custGeom>
            <a:avLst/>
            <a:gdLst>
              <a:gd name="connsiteX0" fmla="*/ 0 w 5704117"/>
              <a:gd name="connsiteY0" fmla="*/ 0 h 6096000"/>
              <a:gd name="connsiteX1" fmla="*/ 4562795 w 5704117"/>
              <a:gd name="connsiteY1" fmla="*/ 0 h 6096000"/>
              <a:gd name="connsiteX2" fmla="*/ 4721192 w 5704117"/>
              <a:gd name="connsiteY2" fmla="*/ 133595 h 6096000"/>
              <a:gd name="connsiteX3" fmla="*/ 5467522 w 5704117"/>
              <a:gd name="connsiteY3" fmla="*/ 1054328 h 6096000"/>
              <a:gd name="connsiteX4" fmla="*/ 5538873 w 5704117"/>
              <a:gd name="connsiteY4" fmla="*/ 2897564 h 6096000"/>
              <a:gd name="connsiteX5" fmla="*/ 4442050 w 5704117"/>
              <a:gd name="connsiteY5" fmla="*/ 4732407 h 6096000"/>
              <a:gd name="connsiteX6" fmla="*/ 93046 w 5704117"/>
              <a:gd name="connsiteY6" fmla="*/ 6082857 h 6096000"/>
              <a:gd name="connsiteX7" fmla="*/ 0 w 5704117"/>
              <a:gd name="connsiteY7" fmla="*/ 607845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  <a:gd name="connsiteX7" fmla="*/ 91440 w 5704117"/>
              <a:gd name="connsiteY7" fmla="*/ 9144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4117" h="6096000">
                <a:moveTo>
                  <a:pt x="4562795" y="0"/>
                </a:moveTo>
                <a:lnTo>
                  <a:pt x="4721192" y="133595"/>
                </a:lnTo>
                <a:cubicBezTo>
                  <a:pt x="5067135" y="440105"/>
                  <a:pt x="5309779" y="747048"/>
                  <a:pt x="5467522" y="1054328"/>
                </a:cubicBezTo>
                <a:cubicBezTo>
                  <a:pt x="5782917" y="1668625"/>
                  <a:pt x="5758242" y="2283795"/>
                  <a:pt x="5538873" y="2897564"/>
                </a:cubicBezTo>
                <a:cubicBezTo>
                  <a:pt x="5319500" y="3511334"/>
                  <a:pt x="4905433" y="4123706"/>
                  <a:pt x="4442050" y="4732407"/>
                </a:cubicBezTo>
                <a:cubicBezTo>
                  <a:pt x="3499930" y="5970384"/>
                  <a:pt x="1925433" y="6153690"/>
                  <a:pt x="93046" y="6082857"/>
                </a:cubicBezTo>
                <a:lnTo>
                  <a:pt x="0" y="607845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865A6F4-FCDB-4EF5-AC57-D07EF8CD2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21617"/>
            <a:ext cx="5334000" cy="3810001"/>
          </a:xfrm>
        </p:spPr>
        <p:txBody>
          <a:bodyPr>
            <a:normAutofit/>
          </a:bodyPr>
          <a:lstStyle/>
          <a:p>
            <a:r>
              <a:rPr lang="nl-NL" sz="2400" dirty="0"/>
              <a:t>Wat is informatica?</a:t>
            </a:r>
          </a:p>
          <a:p>
            <a:r>
              <a:rPr lang="nl-NL" sz="2400" dirty="0"/>
              <a:t>Wat leer je bij informatica?</a:t>
            </a:r>
          </a:p>
          <a:p>
            <a:r>
              <a:rPr lang="nl-NL" sz="2400" dirty="0"/>
              <a:t>Is informatica iets voor jou?</a:t>
            </a:r>
          </a:p>
          <a:p>
            <a:r>
              <a:rPr lang="nl-NL" sz="2400" dirty="0"/>
              <a:t>Informatica in vergelijking met andere keuzevakken</a:t>
            </a:r>
          </a:p>
          <a:p>
            <a:r>
              <a:rPr lang="nl-NL" sz="2400" dirty="0"/>
              <a:t>Anna en Ho Tak bij informatica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E28F654-067F-4ADC-9408-775F45BFB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39334"/>
            <a:ext cx="5334000" cy="1524000"/>
          </a:xfrm>
        </p:spPr>
        <p:txBody>
          <a:bodyPr>
            <a:normAutofit/>
          </a:bodyPr>
          <a:lstStyle/>
          <a:p>
            <a:r>
              <a:rPr lang="nl-NL" sz="3200" dirty="0"/>
              <a:t>In deze presentatie</a:t>
            </a:r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75A1D4A4-732C-4A5C-94D1-4ECA6D3AA24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1618"/>
            <a:ext cx="1289857" cy="128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34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Afbeelding met donker&#10;&#10;Automatisch gegenereerde beschrijving">
            <a:extLst>
              <a:ext uri="{FF2B5EF4-FFF2-40B4-BE49-F238E27FC236}">
                <a16:creationId xmlns:a16="http://schemas.microsoft.com/office/drawing/2014/main" id="{59AF7F8B-54D2-4A34-841F-12781A490EA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592" r="-1" b="-1"/>
          <a:stretch/>
        </p:blipFill>
        <p:spPr>
          <a:xfrm>
            <a:off x="6613174" y="10"/>
            <a:ext cx="5578824" cy="6028246"/>
          </a:xfrm>
          <a:custGeom>
            <a:avLst/>
            <a:gdLst/>
            <a:ahLst/>
            <a:cxnLst/>
            <a:rect l="l" t="t" r="r" b="b"/>
            <a:pathLst>
              <a:path w="5578824" h="6028256">
                <a:moveTo>
                  <a:pt x="1681218" y="0"/>
                </a:moveTo>
                <a:lnTo>
                  <a:pt x="5578824" y="0"/>
                </a:lnTo>
                <a:lnTo>
                  <a:pt x="5578824" y="5760161"/>
                </a:lnTo>
                <a:lnTo>
                  <a:pt x="5441231" y="5804042"/>
                </a:lnTo>
                <a:cubicBezTo>
                  <a:pt x="5079089" y="5907589"/>
                  <a:pt x="4674877" y="5944442"/>
                  <a:pt x="4253224" y="5980388"/>
                </a:cubicBezTo>
                <a:cubicBezTo>
                  <a:pt x="2813852" y="6102970"/>
                  <a:pt x="1551586" y="6071494"/>
                  <a:pt x="837278" y="4877588"/>
                </a:cubicBezTo>
                <a:cubicBezTo>
                  <a:pt x="529862" y="4363935"/>
                  <a:pt x="255162" y="3847185"/>
                  <a:pt x="109626" y="3329255"/>
                </a:cubicBezTo>
                <a:cubicBezTo>
                  <a:pt x="-35907" y="2811325"/>
                  <a:pt x="-52277" y="2292214"/>
                  <a:pt x="156962" y="1773839"/>
                </a:cubicBezTo>
                <a:cubicBezTo>
                  <a:pt x="296494" y="1428108"/>
                  <a:pt x="536161" y="1082881"/>
                  <a:pt x="904890" y="738354"/>
                </a:cubicBezTo>
                <a:cubicBezTo>
                  <a:pt x="1036690" y="615181"/>
                  <a:pt x="1169968" y="488910"/>
                  <a:pt x="1304592" y="360545"/>
                </a:cubicBezTo>
                <a:close/>
              </a:path>
            </a:pathLst>
          </a:cu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62A0EA-3E81-4464-94B8-70BE5870ED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87883" y="0"/>
            <a:ext cx="5704117" cy="6096000"/>
          </a:xfrm>
          <a:custGeom>
            <a:avLst/>
            <a:gdLst>
              <a:gd name="connsiteX0" fmla="*/ 0 w 5704117"/>
              <a:gd name="connsiteY0" fmla="*/ 0 h 6096000"/>
              <a:gd name="connsiteX1" fmla="*/ 4562795 w 5704117"/>
              <a:gd name="connsiteY1" fmla="*/ 0 h 6096000"/>
              <a:gd name="connsiteX2" fmla="*/ 4721192 w 5704117"/>
              <a:gd name="connsiteY2" fmla="*/ 133595 h 6096000"/>
              <a:gd name="connsiteX3" fmla="*/ 5467522 w 5704117"/>
              <a:gd name="connsiteY3" fmla="*/ 1054328 h 6096000"/>
              <a:gd name="connsiteX4" fmla="*/ 5538873 w 5704117"/>
              <a:gd name="connsiteY4" fmla="*/ 2897564 h 6096000"/>
              <a:gd name="connsiteX5" fmla="*/ 4442050 w 5704117"/>
              <a:gd name="connsiteY5" fmla="*/ 4732407 h 6096000"/>
              <a:gd name="connsiteX6" fmla="*/ 93046 w 5704117"/>
              <a:gd name="connsiteY6" fmla="*/ 6082857 h 6096000"/>
              <a:gd name="connsiteX7" fmla="*/ 0 w 5704117"/>
              <a:gd name="connsiteY7" fmla="*/ 607845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  <a:gd name="connsiteX7" fmla="*/ 91440 w 5704117"/>
              <a:gd name="connsiteY7" fmla="*/ 9144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4117" h="6096000">
                <a:moveTo>
                  <a:pt x="4562795" y="0"/>
                </a:moveTo>
                <a:lnTo>
                  <a:pt x="4721192" y="133595"/>
                </a:lnTo>
                <a:cubicBezTo>
                  <a:pt x="5067135" y="440105"/>
                  <a:pt x="5309779" y="747048"/>
                  <a:pt x="5467522" y="1054328"/>
                </a:cubicBezTo>
                <a:cubicBezTo>
                  <a:pt x="5782917" y="1668625"/>
                  <a:pt x="5758242" y="2283795"/>
                  <a:pt x="5538873" y="2897564"/>
                </a:cubicBezTo>
                <a:cubicBezTo>
                  <a:pt x="5319500" y="3511334"/>
                  <a:pt x="4905433" y="4123706"/>
                  <a:pt x="4442050" y="4732407"/>
                </a:cubicBezTo>
                <a:cubicBezTo>
                  <a:pt x="3499930" y="5970384"/>
                  <a:pt x="1925433" y="6153690"/>
                  <a:pt x="93046" y="6082857"/>
                </a:cubicBezTo>
                <a:lnTo>
                  <a:pt x="0" y="607845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2B0CF1-39E8-47C1-A5C1-B468D6AC0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21617"/>
            <a:ext cx="5334000" cy="3810001"/>
          </a:xfrm>
        </p:spPr>
        <p:txBody>
          <a:bodyPr>
            <a:normAutofit/>
          </a:bodyPr>
          <a:lstStyle/>
          <a:p>
            <a:r>
              <a:rPr lang="nl-NL" sz="2400" dirty="0"/>
              <a:t>Technisch vak</a:t>
            </a:r>
          </a:p>
          <a:p>
            <a:r>
              <a:rPr lang="nl-NL" sz="2400" dirty="0"/>
              <a:t>Combinatie van theorie en praktijk</a:t>
            </a:r>
          </a:p>
          <a:p>
            <a:r>
              <a:rPr lang="nl-NL" sz="2400" dirty="0"/>
              <a:t>Het ontwerpen en maken van programma’s, spelletjes, websites, databases etc.</a:t>
            </a:r>
          </a:p>
          <a:p>
            <a:endParaRPr lang="nl-NL" sz="2400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7B850EC-999C-4F6B-BB0C-96BD72B0E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29809"/>
            <a:ext cx="5334000" cy="1524000"/>
          </a:xfrm>
        </p:spPr>
        <p:txBody>
          <a:bodyPr>
            <a:normAutofit/>
          </a:bodyPr>
          <a:lstStyle/>
          <a:p>
            <a:r>
              <a:rPr lang="nl-NL" sz="3200" dirty="0"/>
              <a:t>Wat is Informatica?</a:t>
            </a:r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FE190228-9A67-4D5D-918D-0B94B8384A2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1618"/>
            <a:ext cx="1289857" cy="128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32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836160-EC9E-4498-AAD8-4B3C029CE43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085"/>
          <a:stretch/>
        </p:blipFill>
        <p:spPr>
          <a:xfrm>
            <a:off x="6613174" y="10"/>
            <a:ext cx="5578824" cy="6028246"/>
          </a:xfrm>
          <a:custGeom>
            <a:avLst/>
            <a:gdLst/>
            <a:ahLst/>
            <a:cxnLst/>
            <a:rect l="l" t="t" r="r" b="b"/>
            <a:pathLst>
              <a:path w="5578824" h="6028256">
                <a:moveTo>
                  <a:pt x="1681218" y="0"/>
                </a:moveTo>
                <a:lnTo>
                  <a:pt x="5578824" y="0"/>
                </a:lnTo>
                <a:lnTo>
                  <a:pt x="5578824" y="5760161"/>
                </a:lnTo>
                <a:lnTo>
                  <a:pt x="5441231" y="5804042"/>
                </a:lnTo>
                <a:cubicBezTo>
                  <a:pt x="5079089" y="5907589"/>
                  <a:pt x="4674877" y="5944442"/>
                  <a:pt x="4253224" y="5980388"/>
                </a:cubicBezTo>
                <a:cubicBezTo>
                  <a:pt x="2813852" y="6102970"/>
                  <a:pt x="1551586" y="6071494"/>
                  <a:pt x="837278" y="4877588"/>
                </a:cubicBezTo>
                <a:cubicBezTo>
                  <a:pt x="529862" y="4363935"/>
                  <a:pt x="255162" y="3847185"/>
                  <a:pt x="109626" y="3329255"/>
                </a:cubicBezTo>
                <a:cubicBezTo>
                  <a:pt x="-35907" y="2811325"/>
                  <a:pt x="-52277" y="2292214"/>
                  <a:pt x="156962" y="1773839"/>
                </a:cubicBezTo>
                <a:cubicBezTo>
                  <a:pt x="296494" y="1428108"/>
                  <a:pt x="536161" y="1082881"/>
                  <a:pt x="904890" y="738354"/>
                </a:cubicBezTo>
                <a:cubicBezTo>
                  <a:pt x="1036690" y="615181"/>
                  <a:pt x="1169968" y="488910"/>
                  <a:pt x="1304592" y="360545"/>
                </a:cubicBezTo>
                <a:close/>
              </a:path>
            </a:pathLst>
          </a:cu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362A0EA-3E81-4464-94B8-70BE5870ED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87883" y="0"/>
            <a:ext cx="5704117" cy="6096000"/>
          </a:xfrm>
          <a:custGeom>
            <a:avLst/>
            <a:gdLst>
              <a:gd name="connsiteX0" fmla="*/ 0 w 5704117"/>
              <a:gd name="connsiteY0" fmla="*/ 0 h 6096000"/>
              <a:gd name="connsiteX1" fmla="*/ 4562795 w 5704117"/>
              <a:gd name="connsiteY1" fmla="*/ 0 h 6096000"/>
              <a:gd name="connsiteX2" fmla="*/ 4721192 w 5704117"/>
              <a:gd name="connsiteY2" fmla="*/ 133595 h 6096000"/>
              <a:gd name="connsiteX3" fmla="*/ 5467522 w 5704117"/>
              <a:gd name="connsiteY3" fmla="*/ 1054328 h 6096000"/>
              <a:gd name="connsiteX4" fmla="*/ 5538873 w 5704117"/>
              <a:gd name="connsiteY4" fmla="*/ 2897564 h 6096000"/>
              <a:gd name="connsiteX5" fmla="*/ 4442050 w 5704117"/>
              <a:gd name="connsiteY5" fmla="*/ 4732407 h 6096000"/>
              <a:gd name="connsiteX6" fmla="*/ 93046 w 5704117"/>
              <a:gd name="connsiteY6" fmla="*/ 6082857 h 6096000"/>
              <a:gd name="connsiteX7" fmla="*/ 0 w 5704117"/>
              <a:gd name="connsiteY7" fmla="*/ 607845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  <a:gd name="connsiteX7" fmla="*/ 91440 w 5704117"/>
              <a:gd name="connsiteY7" fmla="*/ 9144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4117" h="6096000">
                <a:moveTo>
                  <a:pt x="4562795" y="0"/>
                </a:moveTo>
                <a:lnTo>
                  <a:pt x="4721192" y="133595"/>
                </a:lnTo>
                <a:cubicBezTo>
                  <a:pt x="5067135" y="440105"/>
                  <a:pt x="5309779" y="747048"/>
                  <a:pt x="5467522" y="1054328"/>
                </a:cubicBezTo>
                <a:cubicBezTo>
                  <a:pt x="5782917" y="1668625"/>
                  <a:pt x="5758242" y="2283795"/>
                  <a:pt x="5538873" y="2897564"/>
                </a:cubicBezTo>
                <a:cubicBezTo>
                  <a:pt x="5319500" y="3511334"/>
                  <a:pt x="4905433" y="4123706"/>
                  <a:pt x="4442050" y="4732407"/>
                </a:cubicBezTo>
                <a:cubicBezTo>
                  <a:pt x="3499930" y="5970384"/>
                  <a:pt x="1925433" y="6153690"/>
                  <a:pt x="93046" y="6082857"/>
                </a:cubicBezTo>
                <a:lnTo>
                  <a:pt x="0" y="607845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5A789D-2CC9-4FC0-9B9D-B7A82D47D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21617"/>
            <a:ext cx="5334000" cy="3810001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</a:pPr>
            <a:r>
              <a:rPr lang="nl-NL" sz="2400" dirty="0"/>
              <a:t>Programmeren</a:t>
            </a:r>
          </a:p>
          <a:p>
            <a:pPr>
              <a:lnSpc>
                <a:spcPct val="115000"/>
              </a:lnSpc>
            </a:pPr>
            <a:r>
              <a:rPr lang="nl-NL" sz="2400" dirty="0"/>
              <a:t>Logisch denken en redeneren</a:t>
            </a:r>
          </a:p>
          <a:p>
            <a:pPr>
              <a:lnSpc>
                <a:spcPct val="115000"/>
              </a:lnSpc>
            </a:pPr>
            <a:r>
              <a:rPr lang="nl-NL" sz="2400" dirty="0"/>
              <a:t>Plannen</a:t>
            </a:r>
          </a:p>
          <a:p>
            <a:pPr>
              <a:lnSpc>
                <a:spcPct val="115000"/>
              </a:lnSpc>
            </a:pPr>
            <a:r>
              <a:rPr lang="nl-NL" sz="2400" dirty="0"/>
              <a:t>Theorie toepassen in de praktijk</a:t>
            </a:r>
          </a:p>
          <a:p>
            <a:pPr>
              <a:lnSpc>
                <a:spcPct val="115000"/>
              </a:lnSpc>
            </a:pPr>
            <a:r>
              <a:rPr lang="nl-NL" sz="2400" dirty="0"/>
              <a:t>Samenwerken in groepen en presenteren.</a:t>
            </a:r>
          </a:p>
          <a:p>
            <a:pPr>
              <a:lnSpc>
                <a:spcPct val="115000"/>
              </a:lnSpc>
            </a:pPr>
            <a:r>
              <a:rPr lang="nl-NL" sz="2400" dirty="0"/>
              <a:t>Analyseren van situaties en oplossing vinden</a:t>
            </a:r>
          </a:p>
          <a:p>
            <a:pPr marL="0" indent="0">
              <a:lnSpc>
                <a:spcPct val="115000"/>
              </a:lnSpc>
              <a:buNone/>
            </a:pPr>
            <a:endParaRPr lang="nl-NL" sz="2000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6753599-A78B-4510-8070-B08C7024C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29809"/>
            <a:ext cx="5334000" cy="1524000"/>
          </a:xfrm>
        </p:spPr>
        <p:txBody>
          <a:bodyPr>
            <a:normAutofit/>
          </a:bodyPr>
          <a:lstStyle/>
          <a:p>
            <a:r>
              <a:rPr lang="nl-NL" sz="3200" dirty="0"/>
              <a:t/>
            </a:r>
            <a:br>
              <a:rPr lang="nl-NL" sz="3200" dirty="0"/>
            </a:br>
            <a:r>
              <a:rPr lang="nl-NL" sz="3200" dirty="0"/>
              <a:t>Wat leer je bij Informatica?</a:t>
            </a:r>
            <a:br>
              <a:rPr lang="nl-NL" sz="3200" dirty="0"/>
            </a:br>
            <a:endParaRPr lang="nl-NL" sz="32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4CB58E2-774A-4CB6-86BB-9A105FD20DB1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1618"/>
            <a:ext cx="1289857" cy="128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94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9083D6-C071-429B-A393-D2E536927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47675"/>
            <a:ext cx="10668000" cy="1524000"/>
          </a:xfrm>
        </p:spPr>
        <p:txBody>
          <a:bodyPr>
            <a:normAutofit/>
          </a:bodyPr>
          <a:lstStyle/>
          <a:p>
            <a:r>
              <a:rPr lang="nl-NL" sz="3200" dirty="0"/>
              <a:t>Is Informatica iets voor jou?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4B7547A-02DB-448B-87C4-BC5C1B232C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3" y="1796646"/>
            <a:ext cx="5151119" cy="3810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Dit zijn de eigenschappen van informatica-leerlingen</a:t>
            </a:r>
          </a:p>
          <a:p>
            <a:endParaRPr lang="nl-NL" sz="2400" dirty="0"/>
          </a:p>
          <a:p>
            <a:endParaRPr lang="nl-NL" sz="2400" dirty="0"/>
          </a:p>
          <a:p>
            <a:endParaRPr lang="nl-NL" sz="2400" dirty="0"/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FEED9AA2-732E-4B0C-8F6B-D885A7BA3C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6" y="1796646"/>
            <a:ext cx="5151121" cy="3810001"/>
          </a:xfrm>
        </p:spPr>
        <p:txBody>
          <a:bodyPr/>
          <a:lstStyle/>
          <a:p>
            <a:r>
              <a:rPr lang="nl-NL" dirty="0"/>
              <a:t>Nieuwsgierig</a:t>
            </a:r>
          </a:p>
          <a:p>
            <a:r>
              <a:rPr lang="nl-NL" dirty="0"/>
              <a:t>Oplossingsgericht denken</a:t>
            </a:r>
          </a:p>
          <a:p>
            <a:r>
              <a:rPr lang="nl-NL" dirty="0"/>
              <a:t>Creatief</a:t>
            </a:r>
          </a:p>
          <a:p>
            <a:r>
              <a:rPr lang="nl-NL" dirty="0"/>
              <a:t>Zelfstandig</a:t>
            </a:r>
          </a:p>
          <a:p>
            <a:r>
              <a:rPr lang="nl-NL" dirty="0"/>
              <a:t>Praktijkgericht </a:t>
            </a:r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028A9881-31F4-496D-9591-A3BA687979E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1618"/>
            <a:ext cx="1289857" cy="128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445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D4170E-DAC6-42A4-ADFA-737574039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04825"/>
            <a:ext cx="10668000" cy="1524000"/>
          </a:xfrm>
        </p:spPr>
        <p:txBody>
          <a:bodyPr>
            <a:normAutofit fontScale="90000"/>
          </a:bodyPr>
          <a:lstStyle/>
          <a:p>
            <a:r>
              <a:rPr lang="nl-NL" sz="3600" dirty="0"/>
              <a:t/>
            </a:r>
            <a:br>
              <a:rPr lang="nl-NL" sz="3600" dirty="0"/>
            </a:br>
            <a:r>
              <a:rPr lang="nl-NL" sz="3600" dirty="0"/>
              <a:t>Informatica in vergelijking met andere keuzevakken</a:t>
            </a:r>
            <a:r>
              <a:rPr lang="nl-NL" sz="4400" dirty="0"/>
              <a:t/>
            </a:r>
            <a:br>
              <a:rPr lang="nl-NL" sz="4400" dirty="0"/>
            </a:br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B4354E-C8C8-4022-8B58-523590623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95450"/>
            <a:ext cx="10668000" cy="3818083"/>
          </a:xfrm>
        </p:spPr>
        <p:txBody>
          <a:bodyPr/>
          <a:lstStyle/>
          <a:p>
            <a:r>
              <a:rPr lang="nl-NL" dirty="0"/>
              <a:t>Geen Centraal Examen</a:t>
            </a:r>
          </a:p>
          <a:p>
            <a:r>
              <a:rPr lang="nl-NL" dirty="0"/>
              <a:t>Toetsen maak je op de computer</a:t>
            </a:r>
          </a:p>
          <a:p>
            <a:r>
              <a:rPr lang="nl-NL" dirty="0"/>
              <a:t>Lesstof wordt hoofdzakelijk online aangeboden</a:t>
            </a:r>
          </a:p>
          <a:p>
            <a:r>
              <a:rPr lang="nl-NL" dirty="0"/>
              <a:t>Theorie neemt af per leerjaar en praktijk juist toe</a:t>
            </a:r>
          </a:p>
          <a:p>
            <a:r>
              <a:rPr lang="nl-NL" dirty="0"/>
              <a:t>Kennis pas je niet alleen toe bij toetsen, maar ook bij praktische opdrachten</a:t>
            </a:r>
          </a:p>
          <a:p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7DEE5DF8-D3FC-4931-BE0E-57BFF7B9379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1618"/>
            <a:ext cx="1289857" cy="128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523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753599-A78B-4510-8070-B08C7024C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29809"/>
            <a:ext cx="5334000" cy="1524000"/>
          </a:xfrm>
        </p:spPr>
        <p:txBody>
          <a:bodyPr>
            <a:normAutofit fontScale="90000"/>
          </a:bodyPr>
          <a:lstStyle/>
          <a:p>
            <a:r>
              <a:rPr lang="nl-NL" sz="3200" dirty="0"/>
              <a:t/>
            </a:r>
            <a:br>
              <a:rPr lang="nl-NL" sz="3200" dirty="0"/>
            </a:br>
            <a:r>
              <a:rPr lang="nl-NL" sz="3200" dirty="0"/>
              <a:t>Anna en Ho Tak bij </a:t>
            </a:r>
            <a:r>
              <a:rPr lang="nl-NL" sz="3200" u="sng" dirty="0">
                <a:hlinkClick r:id="rId3"/>
              </a:rPr>
              <a:t>informatica</a:t>
            </a:r>
            <a:r>
              <a:rPr lang="nl-NL" sz="3200" dirty="0"/>
              <a:t/>
            </a:r>
            <a:br>
              <a:rPr lang="nl-NL" sz="3200" dirty="0"/>
            </a:br>
            <a:endParaRPr lang="nl-NL" sz="32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4CB58E2-774A-4CB6-86BB-9A105FD20DB1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1618"/>
            <a:ext cx="1289857" cy="1289857"/>
          </a:xfrm>
          <a:prstGeom prst="rect">
            <a:avLst/>
          </a:prstGeom>
        </p:spPr>
      </p:pic>
      <p:pic>
        <p:nvPicPr>
          <p:cNvPr id="3" name="Onlinemedia 2" title="Introductiefilmpje informatica op het Zuyderzee Lyceum">
            <a:hlinkClick r:id="" action="ppaction://media"/>
            <a:extLst>
              <a:ext uri="{FF2B5EF4-FFF2-40B4-BE49-F238E27FC236}">
                <a16:creationId xmlns:a16="http://schemas.microsoft.com/office/drawing/2014/main" id="{4781ED1C-03C7-4367-8187-269FD5BF671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2307332" y="1795351"/>
            <a:ext cx="7577335" cy="4281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66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1EFC49C-62C3-4D0F-A5E0-B5856867B3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2758239 w 6096000"/>
              <a:gd name="connsiteY1" fmla="*/ 0 h 6858000"/>
              <a:gd name="connsiteX2" fmla="*/ 2916747 w 6096000"/>
              <a:gd name="connsiteY2" fmla="*/ 218181 h 6858000"/>
              <a:gd name="connsiteX3" fmla="*/ 4839749 w 6096000"/>
              <a:gd name="connsiteY3" fmla="*/ 2631787 h 6858000"/>
              <a:gd name="connsiteX4" fmla="*/ 6095001 w 6096000"/>
              <a:gd name="connsiteY4" fmla="*/ 5672947 h 6858000"/>
              <a:gd name="connsiteX5" fmla="*/ 5792922 w 6096000"/>
              <a:gd name="connsiteY5" fmla="*/ 6612444 h 6858000"/>
              <a:gd name="connsiteX6" fmla="*/ 5671607 w 6096000"/>
              <a:gd name="connsiteY6" fmla="*/ 6771753 h 6858000"/>
              <a:gd name="connsiteX7" fmla="*/ 5591643 w 6096000"/>
              <a:gd name="connsiteY7" fmla="*/ 6858000 h 6858000"/>
              <a:gd name="connsiteX8" fmla="*/ 0 w 60960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2758239" y="0"/>
                </a:lnTo>
                <a:lnTo>
                  <a:pt x="2916747" y="218181"/>
                </a:lnTo>
                <a:cubicBezTo>
                  <a:pt x="3525935" y="1023180"/>
                  <a:pt x="4281133" y="1818277"/>
                  <a:pt x="4839749" y="2631787"/>
                </a:cubicBezTo>
                <a:cubicBezTo>
                  <a:pt x="5571203" y="3696928"/>
                  <a:pt x="6122704" y="4799581"/>
                  <a:pt x="6095001" y="5672947"/>
                </a:cubicBezTo>
                <a:cubicBezTo>
                  <a:pt x="6083564" y="6040467"/>
                  <a:pt x="5972980" y="6348559"/>
                  <a:pt x="5792922" y="6612444"/>
                </a:cubicBezTo>
                <a:cubicBezTo>
                  <a:pt x="5755410" y="6667420"/>
                  <a:pt x="5714882" y="6720477"/>
                  <a:pt x="5671607" y="6771753"/>
                </a:cubicBezTo>
                <a:lnTo>
                  <a:pt x="559164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3588014-99E8-44C1-BB9D-26C13B241D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7789134">
            <a:off x="1570515" y="454890"/>
            <a:ext cx="3969651" cy="5948221"/>
          </a:xfrm>
          <a:custGeom>
            <a:avLst/>
            <a:gdLst>
              <a:gd name="connsiteX0" fmla="*/ 4594048 w 9861488"/>
              <a:gd name="connsiteY0" fmla="*/ 11458472 h 11458472"/>
              <a:gd name="connsiteX1" fmla="*/ 0 w 9861488"/>
              <a:gd name="connsiteY1" fmla="*/ 5948221 h 11458472"/>
              <a:gd name="connsiteX2" fmla="*/ 1863 w 9861488"/>
              <a:gd name="connsiteY2" fmla="*/ 5698862 h 11458472"/>
              <a:gd name="connsiteX3" fmla="*/ 320025 w 9861488"/>
              <a:gd name="connsiteY3" fmla="*/ 3799836 h 11458472"/>
              <a:gd name="connsiteX4" fmla="*/ 3430486 w 9861488"/>
              <a:gd name="connsiteY4" fmla="*/ 295907 h 11458472"/>
              <a:gd name="connsiteX5" fmla="*/ 3863859 w 9861488"/>
              <a:gd name="connsiteY5" fmla="*/ 55612 h 11458472"/>
              <a:gd name="connsiteX6" fmla="*/ 3969651 w 9861488"/>
              <a:gd name="connsiteY6" fmla="*/ 0 h 11458472"/>
              <a:gd name="connsiteX7" fmla="*/ 9861488 w 9861488"/>
              <a:gd name="connsiteY7" fmla="*/ 7066862 h 11458472"/>
              <a:gd name="connsiteX8" fmla="*/ 4594048 w 9861488"/>
              <a:gd name="connsiteY8" fmla="*/ 11458472 h 11458472"/>
              <a:gd name="connsiteX0" fmla="*/ 0 w 9861488"/>
              <a:gd name="connsiteY0" fmla="*/ 5948221 h 11549912"/>
              <a:gd name="connsiteX1" fmla="*/ 1863 w 9861488"/>
              <a:gd name="connsiteY1" fmla="*/ 5698862 h 11549912"/>
              <a:gd name="connsiteX2" fmla="*/ 320025 w 9861488"/>
              <a:gd name="connsiteY2" fmla="*/ 3799836 h 11549912"/>
              <a:gd name="connsiteX3" fmla="*/ 3430486 w 9861488"/>
              <a:gd name="connsiteY3" fmla="*/ 295907 h 11549912"/>
              <a:gd name="connsiteX4" fmla="*/ 3863859 w 9861488"/>
              <a:gd name="connsiteY4" fmla="*/ 55612 h 11549912"/>
              <a:gd name="connsiteX5" fmla="*/ 3969651 w 9861488"/>
              <a:gd name="connsiteY5" fmla="*/ 0 h 11549912"/>
              <a:gd name="connsiteX6" fmla="*/ 9861488 w 9861488"/>
              <a:gd name="connsiteY6" fmla="*/ 7066862 h 11549912"/>
              <a:gd name="connsiteX7" fmla="*/ 4685488 w 9861488"/>
              <a:gd name="connsiteY7" fmla="*/ 11549912 h 11549912"/>
              <a:gd name="connsiteX0" fmla="*/ 0 w 9861488"/>
              <a:gd name="connsiteY0" fmla="*/ 5948221 h 7066862"/>
              <a:gd name="connsiteX1" fmla="*/ 1863 w 9861488"/>
              <a:gd name="connsiteY1" fmla="*/ 5698862 h 7066862"/>
              <a:gd name="connsiteX2" fmla="*/ 320025 w 9861488"/>
              <a:gd name="connsiteY2" fmla="*/ 3799836 h 7066862"/>
              <a:gd name="connsiteX3" fmla="*/ 3430486 w 9861488"/>
              <a:gd name="connsiteY3" fmla="*/ 295907 h 7066862"/>
              <a:gd name="connsiteX4" fmla="*/ 3863859 w 9861488"/>
              <a:gd name="connsiteY4" fmla="*/ 55612 h 7066862"/>
              <a:gd name="connsiteX5" fmla="*/ 3969651 w 9861488"/>
              <a:gd name="connsiteY5" fmla="*/ 0 h 7066862"/>
              <a:gd name="connsiteX6" fmla="*/ 9861488 w 9861488"/>
              <a:gd name="connsiteY6" fmla="*/ 7066862 h 7066862"/>
              <a:gd name="connsiteX0" fmla="*/ 0 w 3969651"/>
              <a:gd name="connsiteY0" fmla="*/ 5948221 h 5948221"/>
              <a:gd name="connsiteX1" fmla="*/ 1863 w 3969651"/>
              <a:gd name="connsiteY1" fmla="*/ 5698862 h 5948221"/>
              <a:gd name="connsiteX2" fmla="*/ 320025 w 3969651"/>
              <a:gd name="connsiteY2" fmla="*/ 3799836 h 5948221"/>
              <a:gd name="connsiteX3" fmla="*/ 3430486 w 3969651"/>
              <a:gd name="connsiteY3" fmla="*/ 295907 h 5948221"/>
              <a:gd name="connsiteX4" fmla="*/ 3863859 w 3969651"/>
              <a:gd name="connsiteY4" fmla="*/ 55612 h 5948221"/>
              <a:gd name="connsiteX5" fmla="*/ 3969651 w 3969651"/>
              <a:gd name="connsiteY5" fmla="*/ 0 h 5948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9651" h="5948221">
                <a:moveTo>
                  <a:pt x="0" y="5948221"/>
                </a:moveTo>
                <a:lnTo>
                  <a:pt x="1863" y="5698862"/>
                </a:lnTo>
                <a:cubicBezTo>
                  <a:pt x="27184" y="5017139"/>
                  <a:pt x="133214" y="4368297"/>
                  <a:pt x="320025" y="3799836"/>
                </a:cubicBezTo>
                <a:cubicBezTo>
                  <a:pt x="810579" y="2305232"/>
                  <a:pt x="2027133" y="1118138"/>
                  <a:pt x="3430486" y="295907"/>
                </a:cubicBezTo>
                <a:cubicBezTo>
                  <a:pt x="3545941" y="228312"/>
                  <a:pt x="3692079" y="146862"/>
                  <a:pt x="3863859" y="55612"/>
                </a:cubicBezTo>
                <a:lnTo>
                  <a:pt x="3969651" y="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EE4CE6-ACA2-41F9-9011-83F33FAF2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49086"/>
            <a:ext cx="5697617" cy="3593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hlinkClick r:id="rId3"/>
              </a:rPr>
              <a:t>m.velthausz@zuyderzeelyceum.nl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hlinkClick r:id="rId4"/>
              </a:rPr>
              <a:t>www.intrazc.nl/vakken/informatica/index.html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63094932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AnalogousFromLightSeedLeftStep">
      <a:dk1>
        <a:srgbClr val="000000"/>
      </a:dk1>
      <a:lt1>
        <a:srgbClr val="FFFFFF"/>
      </a:lt1>
      <a:dk2>
        <a:srgbClr val="243641"/>
      </a:dk2>
      <a:lt2>
        <a:srgbClr val="E2E8E2"/>
      </a:lt2>
      <a:accent1>
        <a:srgbClr val="D687D3"/>
      </a:accent1>
      <a:accent2>
        <a:srgbClr val="A86CCC"/>
      </a:accent2>
      <a:accent3>
        <a:srgbClr val="9787D6"/>
      </a:accent3>
      <a:accent4>
        <a:srgbClr val="6C81CC"/>
      </a:accent4>
      <a:accent5>
        <a:srgbClr val="6FAACD"/>
      </a:accent5>
      <a:accent6>
        <a:srgbClr val="5DAFAC"/>
      </a:accent6>
      <a:hlink>
        <a:srgbClr val="568F59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216</Words>
  <Application>Microsoft Office PowerPoint</Application>
  <PresentationFormat>Breedbeeld</PresentationFormat>
  <Paragraphs>52</Paragraphs>
  <Slides>8</Slides>
  <Notes>7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Avenir Next LT Pro</vt:lpstr>
      <vt:lpstr>Avenir Next LT Pro Light</vt:lpstr>
      <vt:lpstr>Calibri</vt:lpstr>
      <vt:lpstr>Sitka Subheading</vt:lpstr>
      <vt:lpstr>PebbleVTI</vt:lpstr>
      <vt:lpstr>Informatica</vt:lpstr>
      <vt:lpstr>In deze presentatie</vt:lpstr>
      <vt:lpstr>Wat is Informatica?</vt:lpstr>
      <vt:lpstr> Wat leer je bij Informatica? </vt:lpstr>
      <vt:lpstr>Is Informatica iets voor jou?</vt:lpstr>
      <vt:lpstr> Informatica in vergelijking met andere keuzevakken  </vt:lpstr>
      <vt:lpstr> Anna en Ho Tak bij informatica 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Informatica</dc:title>
  <dc:creator>Ho Tak Fong</dc:creator>
  <cp:lastModifiedBy>René Velthausz</cp:lastModifiedBy>
  <cp:revision>4</cp:revision>
  <dcterms:created xsi:type="dcterms:W3CDTF">2021-02-01T08:32:37Z</dcterms:created>
  <dcterms:modified xsi:type="dcterms:W3CDTF">2021-02-04T08:39:54Z</dcterms:modified>
</cp:coreProperties>
</file>